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79" r:id="rId7"/>
    <p:sldId id="262" r:id="rId8"/>
    <p:sldId id="263" r:id="rId9"/>
    <p:sldId id="273" r:id="rId10"/>
    <p:sldId id="264" r:id="rId11"/>
    <p:sldId id="266" r:id="rId12"/>
    <p:sldId id="274" r:id="rId13"/>
    <p:sldId id="265" r:id="rId14"/>
    <p:sldId id="267" r:id="rId15"/>
    <p:sldId id="269" r:id="rId16"/>
    <p:sldId id="270" r:id="rId17"/>
    <p:sldId id="277" r:id="rId18"/>
    <p:sldId id="271" r:id="rId19"/>
    <p:sldId id="276" r:id="rId20"/>
    <p:sldId id="275" r:id="rId21"/>
    <p:sldId id="272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AC"/>
    <a:srgbClr val="313231"/>
    <a:srgbClr val="7E7E7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0" autoAdjust="0"/>
    <p:restoredTop sz="74203" autoAdjust="0"/>
  </p:normalViewPr>
  <p:slideViewPr>
    <p:cSldViewPr snapToGrid="0" snapToObjects="1" showGuides="1">
      <p:cViewPr varScale="1">
        <p:scale>
          <a:sx n="81" d="100"/>
          <a:sy n="81" d="100"/>
        </p:scale>
        <p:origin x="-2538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A942C-7D18-4A50-A0CA-6FA3BCF3DC6E}" type="datetimeFigureOut">
              <a:rPr lang="en-US" smtClean="0"/>
              <a:pPr/>
              <a:t>10/31/2011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864AC-8F91-4B8B-9567-0CE617A54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I’ve watched the arc of these technologies go from the dumps in the early 2000s</a:t>
            </a:r>
            <a:r>
              <a:rPr lang="en-US" baseline="0" dirty="0" smtClean="0"/>
              <a:t> to now where it’s the hottest toolset on the job market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libraries</a:t>
            </a:r>
            <a:r>
              <a:rPr lang="en-US" baseline="0" dirty="0" smtClean="0"/>
              <a:t> help fill in the gaps by cleverly using proprietary IE technologies or other hacks to fill in the gaps in the standard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Still, we’re working at around 50%. We can do it, and we do- we work</a:t>
            </a:r>
            <a:r>
              <a:rPr lang="en-US" baseline="0" dirty="0" smtClean="0"/>
              <a:t> with HTML5 technologies on mass-market production sites right now. It just takes dedication and knowledge.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are all good browsers with decent support for the real emerging technologies. It’s a more</a:t>
            </a:r>
            <a:r>
              <a:rPr lang="en-US" baseline="0" dirty="0" smtClean="0"/>
              <a:t> straightforward experience developing for these </a:t>
            </a:r>
            <a:r>
              <a:rPr lang="en-US" baseline="0" dirty="0" err="1" smtClean="0"/>
              <a:t>webkit</a:t>
            </a:r>
            <a:r>
              <a:rPr lang="en-US" baseline="0" dirty="0" smtClean="0"/>
              <a:t> based browsers.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won’t be </a:t>
            </a:r>
            <a:r>
              <a:rPr lang="en-US" dirty="0" err="1" smtClean="0"/>
              <a:t>webkit</a:t>
            </a:r>
            <a:r>
              <a:rPr lang="en-US" dirty="0" smtClean="0"/>
              <a:t>, but it will be IE9 in Win Phone 7. We can work with that.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</a:t>
            </a:r>
            <a:r>
              <a:rPr lang="en-US" baseline="0" dirty="0" smtClean="0"/>
              <a:t> the technologies are pretty well understood. There are people like me out there who have five-ten years of experience building web apps with W3C technologies. If a front end engineer is paying attention, moving into HTML5 is a pretty straightforward (and exciting) experience.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means we really have to push into mobile</a:t>
            </a:r>
            <a:r>
              <a:rPr lang="en-US" baseline="0" dirty="0" smtClean="0"/>
              <a:t> web apps to get some types of content onto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devices. Even if it wasn’t exciting it would be a need. Thankfully, as F2Es, we’re happy to play in this space.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important. We have technologies</a:t>
            </a:r>
            <a:r>
              <a:rPr lang="en-US" baseline="0" dirty="0" smtClean="0"/>
              <a:t> and patterns ALREADY in place that will help us build apps that will work in any device.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tools out there already to help smooth development of mobile apps.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Html5 is both a specification, an actual document you can go read, and a blanket marketing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developer puts it pretty well…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W3C has given</a:t>
            </a:r>
            <a:r>
              <a:rPr lang="en-US" baseline="0" dirty="0" smtClean="0"/>
              <a:t> it another name, one that’s really more accurate “the web platform”. Some of the more interesting examples here are </a:t>
            </a:r>
          </a:p>
          <a:p>
            <a:r>
              <a:rPr lang="en-US" baseline="0" dirty="0" smtClean="0"/>
              <a:t>-Video and Audio, which clearly have already made a splash, </a:t>
            </a:r>
          </a:p>
          <a:p>
            <a:r>
              <a:rPr lang="en-US" baseline="0" dirty="0" smtClean="0"/>
              <a:t>-the new Semantic elements, which better describe the way we actually build web pages</a:t>
            </a:r>
          </a:p>
          <a:p>
            <a:r>
              <a:rPr lang="en-US" baseline="0" dirty="0" smtClean="0"/>
              <a:t>-SVG, Canvas and 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 which bring powerful graphics capabilities into the browser 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Geolocation</a:t>
            </a:r>
            <a:r>
              <a:rPr lang="en-US" baseline="0" dirty="0" smtClean="0"/>
              <a:t> which is a blindingly simple API which brings the sense of place into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-ES5 which enhances</a:t>
            </a:r>
            <a:r>
              <a:rPr lang="en-US" baseline="0" dirty="0" smtClean="0"/>
              <a:t> JavaScript, the language that drives interactivity on the web</a:t>
            </a:r>
          </a:p>
          <a:p>
            <a:r>
              <a:rPr lang="en-US" baseline="0" dirty="0" smtClean="0"/>
              <a:t>-Animations, transitions and transforms, which allow for CSS-based effects.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another sentiment put forth</a:t>
            </a:r>
            <a:r>
              <a:rPr lang="en-US" baseline="0" dirty="0" smtClean="0"/>
              <a:t> by the W3C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case you’re wondering, this is from JSCONF.eu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popularity</a:t>
            </a:r>
            <a:r>
              <a:rPr lang="en-US" baseline="0" dirty="0" smtClean="0"/>
              <a:t> of IE6 and IE7 is a real problem. IE8 is a pretty good browser, but it still doesn’t support a lot of what we want it to support in terms of emerging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B864AC-8F91-4B8B-9567-0CE617A540F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97" y="2130425"/>
            <a:ext cx="8349196" cy="1470025"/>
          </a:xfrm>
        </p:spPr>
        <p:txBody>
          <a:bodyPr/>
          <a:lstStyle>
            <a:lvl1pPr>
              <a:defRPr>
                <a:solidFill>
                  <a:srgbClr val="31323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97" y="3886200"/>
            <a:ext cx="8349196" cy="2042956"/>
          </a:xfrm>
        </p:spPr>
        <p:txBody>
          <a:bodyPr/>
          <a:lstStyle>
            <a:lvl1pPr marL="0" indent="0" algn="ctr">
              <a:buNone/>
              <a:defRPr>
                <a:solidFill>
                  <a:srgbClr val="3132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82425"/>
            <a:ext cx="4038600" cy="3843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82425"/>
            <a:ext cx="4038600" cy="38437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2037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91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60287"/>
            <a:ext cx="4040188" cy="3165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2037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>
                <a:solidFill>
                  <a:srgbClr val="0091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960287"/>
            <a:ext cx="4041775" cy="3165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2158"/>
            <a:ext cx="3008313" cy="825881"/>
          </a:xfrm>
        </p:spPr>
        <p:txBody>
          <a:bodyPr anchor="b"/>
          <a:lstStyle>
            <a:lvl1pPr algn="l">
              <a:defRPr sz="2000" b="1">
                <a:solidFill>
                  <a:srgbClr val="0091A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21085"/>
            <a:ext cx="5111750" cy="51050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76492"/>
            <a:ext cx="3008313" cy="40496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8" y="4834924"/>
            <a:ext cx="8229064" cy="566738"/>
          </a:xfrm>
        </p:spPr>
        <p:txBody>
          <a:bodyPr anchor="b"/>
          <a:lstStyle>
            <a:lvl1pPr algn="l">
              <a:defRPr sz="2000" b="1">
                <a:solidFill>
                  <a:srgbClr val="0091A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1948" y="1012503"/>
            <a:ext cx="8229064" cy="371507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" y="5534448"/>
            <a:ext cx="8229064" cy="5862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319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73844"/>
            <a:ext cx="8229600" cy="385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i="0" kern="1200">
          <a:solidFill>
            <a:srgbClr val="31323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1323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1323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1323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1323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1323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alupton/history.js" TargetMode="External"/><Relationship Id="rId3" Type="http://schemas.openxmlformats.org/officeDocument/2006/relationships/hyperlink" Target="http://raphaeljs.com/" TargetMode="External"/><Relationship Id="rId7" Type="http://schemas.openxmlformats.org/officeDocument/2006/relationships/hyperlink" Target="http://code.google.com/p/html5shim" TargetMode="External"/><Relationship Id="rId12" Type="http://schemas.openxmlformats.org/officeDocument/2006/relationships/hyperlink" Target="https://github.com/Modernizr/Modernizr/wiki/HTML5-Cross-browser-Polyfill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dbartlett.github.com/innershiv/" TargetMode="External"/><Relationship Id="rId11" Type="http://schemas.openxmlformats.org/officeDocument/2006/relationships/hyperlink" Target="https://github.com/scottjehl/Respond" TargetMode="External"/><Relationship Id="rId5" Type="http://schemas.openxmlformats.org/officeDocument/2006/relationships/hyperlink" Target="http://amplifyjs.com/" TargetMode="External"/><Relationship Id="rId10" Type="http://schemas.openxmlformats.org/officeDocument/2006/relationships/hyperlink" Target="http://github.com/doctyper/flexie" TargetMode="External"/><Relationship Id="rId4" Type="http://schemas.openxmlformats.org/officeDocument/2006/relationships/hyperlink" Target="http://code.google.com/p/explorercanvas/" TargetMode="External"/><Relationship Id="rId9" Type="http://schemas.openxmlformats.org/officeDocument/2006/relationships/hyperlink" Target="http://css3pie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s.statcounter.com/#browser_version-ww-monthly-201005-201105-ba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tmlcssjavascrip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web/library/wa-webstandards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 and Mobile Web Application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the Desktop It’s Not Quite “The Future” Yet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787" y="3120524"/>
            <a:ext cx="8355013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Although We Can (and do) Make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+mn-lt"/>
                <a:hlinkClick r:id="rId3"/>
              </a:rPr>
              <a:t>Raphaël</a:t>
            </a:r>
            <a:r>
              <a:rPr lang="en-US" dirty="0" smtClean="0">
                <a:latin typeface="+mn-lt"/>
              </a:rPr>
              <a:t> – SVG Support</a:t>
            </a:r>
          </a:p>
          <a:p>
            <a:r>
              <a:rPr lang="en-US" dirty="0" err="1" smtClean="0">
                <a:latin typeface="+mn-lt"/>
                <a:hlinkClick r:id="rId4"/>
              </a:rPr>
              <a:t>Excanvas</a:t>
            </a:r>
            <a:r>
              <a:rPr lang="en-US" dirty="0" smtClean="0">
                <a:latin typeface="+mn-lt"/>
              </a:rPr>
              <a:t> – Canvas Support</a:t>
            </a:r>
          </a:p>
          <a:p>
            <a:r>
              <a:rPr lang="en-US" dirty="0" smtClean="0">
                <a:latin typeface="+mn-lt"/>
                <a:hlinkClick r:id="rId5"/>
              </a:rPr>
              <a:t>Amplify.js</a:t>
            </a:r>
            <a:r>
              <a:rPr lang="en-US" dirty="0" smtClean="0">
                <a:latin typeface="+mn-lt"/>
              </a:rPr>
              <a:t> – Client Side Storage</a:t>
            </a:r>
          </a:p>
          <a:p>
            <a:r>
              <a:rPr lang="en-US" dirty="0" smtClean="0">
                <a:latin typeface="+mn-lt"/>
                <a:hlinkClick r:id="rId6"/>
              </a:rPr>
              <a:t>H</a:t>
            </a:r>
            <a:r>
              <a:rPr lang="en-US" dirty="0" smtClean="0">
                <a:latin typeface="+mn-lt"/>
                <a:hlinkClick r:id="rId7"/>
              </a:rPr>
              <a:t>tml5shim</a:t>
            </a:r>
            <a:r>
              <a:rPr lang="en-US" dirty="0" smtClean="0">
                <a:latin typeface="+mn-lt"/>
              </a:rPr>
              <a:t> – New, Semantic elements</a:t>
            </a:r>
          </a:p>
          <a:p>
            <a:r>
              <a:rPr lang="en-US" dirty="0" err="1" smtClean="0">
                <a:latin typeface="+mn-lt"/>
                <a:hlinkClick r:id="rId6"/>
              </a:rPr>
              <a:t>innerShiv</a:t>
            </a:r>
            <a:r>
              <a:rPr lang="en-US" dirty="0" smtClean="0">
                <a:latin typeface="+mn-lt"/>
              </a:rPr>
              <a:t> – Dynamic Semantic elements</a:t>
            </a:r>
          </a:p>
          <a:p>
            <a:r>
              <a:rPr lang="en-US" dirty="0" smtClean="0">
                <a:latin typeface="+mn-lt"/>
                <a:hlinkClick r:id="rId8"/>
              </a:rPr>
              <a:t>History.js</a:t>
            </a:r>
            <a:r>
              <a:rPr lang="en-US" dirty="0" smtClean="0">
                <a:latin typeface="+mn-lt"/>
              </a:rPr>
              <a:t> – History API</a:t>
            </a:r>
          </a:p>
          <a:p>
            <a:r>
              <a:rPr lang="en-US" dirty="0" smtClean="0">
                <a:latin typeface="+mn-lt"/>
                <a:hlinkClick r:id="rId9"/>
              </a:rPr>
              <a:t>css3pie</a:t>
            </a:r>
            <a:r>
              <a:rPr lang="en-US" dirty="0" smtClean="0">
                <a:latin typeface="+mn-lt"/>
              </a:rPr>
              <a:t> – CSS3 Features</a:t>
            </a:r>
          </a:p>
          <a:p>
            <a:r>
              <a:rPr lang="en-US" dirty="0" err="1" smtClean="0">
                <a:latin typeface="+mn-lt"/>
                <a:hlinkClick r:id="rId10"/>
              </a:rPr>
              <a:t>Flexie</a:t>
            </a:r>
            <a:r>
              <a:rPr lang="en-US" dirty="0" smtClean="0">
                <a:latin typeface="+mn-lt"/>
              </a:rPr>
              <a:t>  - Flex box support </a:t>
            </a:r>
          </a:p>
          <a:p>
            <a:r>
              <a:rPr lang="en-US" dirty="0" smtClean="0">
                <a:latin typeface="+mn-lt"/>
                <a:hlinkClick r:id="rId11"/>
              </a:rPr>
              <a:t>Respond</a:t>
            </a:r>
            <a:r>
              <a:rPr lang="en-US" dirty="0" smtClean="0">
                <a:latin typeface="+mn-lt"/>
              </a:rPr>
              <a:t> – Media Query Support</a:t>
            </a:r>
          </a:p>
          <a:p>
            <a:r>
              <a:rPr lang="en-US" dirty="0" smtClean="0">
                <a:latin typeface="+mn-lt"/>
                <a:hlinkClick r:id="rId12"/>
              </a:rPr>
              <a:t>ETC</a:t>
            </a:r>
            <a:endParaRPr lang="en-US" dirty="0" smtClean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I Should Point 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IE9 is a </a:t>
            </a:r>
            <a:r>
              <a:rPr lang="en-US" sz="2800" b="1" dirty="0" smtClean="0"/>
              <a:t>great browser</a:t>
            </a:r>
            <a:r>
              <a:rPr lang="en-US" sz="2800" dirty="0" smtClean="0"/>
              <a:t>&amp; IE10 will be even better.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8794" y="2911272"/>
            <a:ext cx="4527933" cy="3214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6541" y="5879941"/>
            <a:ext cx="1672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Crazy Emerging Tech Demo&gt;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Still: ~50%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53378" y="2406886"/>
            <a:ext cx="5640636" cy="3643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853" y="6050708"/>
            <a:ext cx="672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Source: </a:t>
            </a:r>
            <a:r>
              <a:rPr lang="en-US" sz="1400" dirty="0" smtClean="0">
                <a:hlinkClick r:id="rId4"/>
              </a:rPr>
              <a:t>http://gs.statcounter.com/#browser_version-ww-monthly-201005-201105-bar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916935"/>
            <a:ext cx="8389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Taking advantage of this stuff now takes dedication and a knowledgeable front end engineering team, especially if your particular audience skews toward older IE versions. 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is a Different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2622" y="2273843"/>
            <a:ext cx="1314049" cy="23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7732" y="2273843"/>
            <a:ext cx="3399068" cy="223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90632" y="2273845"/>
            <a:ext cx="1144080" cy="20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858" y="2273843"/>
            <a:ext cx="15240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rot="10800000">
            <a:off x="1090672" y="4296579"/>
            <a:ext cx="3690648" cy="87033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985572" y="4087258"/>
            <a:ext cx="1795749" cy="106352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3597006" y="3982599"/>
            <a:ext cx="2093208" cy="27542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781320" y="3899972"/>
            <a:ext cx="3305061" cy="126694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83027" y="5166913"/>
            <a:ext cx="41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REALLY Good browsers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800" dirty="0" smtClean="0"/>
              <a:t>(In case you were wondering)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Will Have a Really Good Browser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602095" y="2273301"/>
            <a:ext cx="1807187" cy="3589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976420" y="5862749"/>
            <a:ext cx="1191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(that’s IE9)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Wonder We’re Excited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We can now build with one common set of APIs and provide engaging experiences for </a:t>
            </a:r>
            <a:r>
              <a:rPr lang="en-US" dirty="0" err="1" smtClean="0"/>
              <a:t>iOs</a:t>
            </a:r>
            <a:r>
              <a:rPr lang="en-US" dirty="0" smtClean="0"/>
              <a:t>, Android, BlackBerry, </a:t>
            </a:r>
            <a:r>
              <a:rPr lang="en-US" dirty="0" err="1" smtClean="0"/>
              <a:t>WebOS</a:t>
            </a:r>
            <a:r>
              <a:rPr lang="en-US" dirty="0" smtClean="0"/>
              <a:t>, and Windows Phone 7 devices.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Also, for better or worse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sz="6600" dirty="0" err="1" smtClean="0">
                <a:latin typeface="+mn-lt"/>
              </a:rPr>
              <a:t>iOS</a:t>
            </a:r>
            <a:r>
              <a:rPr lang="en-US" sz="6600" dirty="0" smtClean="0">
                <a:latin typeface="+mn-lt"/>
              </a:rPr>
              <a:t>=</a:t>
            </a: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endParaRPr lang="en-US" sz="1400" dirty="0" smtClean="0">
              <a:latin typeface="+mn-lt"/>
            </a:endParaRPr>
          </a:p>
          <a:p>
            <a:pPr>
              <a:buNone/>
            </a:pPr>
            <a:r>
              <a:rPr lang="en-US" sz="1400" dirty="0" smtClean="0">
                <a:latin typeface="+mn-lt"/>
              </a:rPr>
              <a:t>															(Kind of a big deal)</a:t>
            </a:r>
            <a:endParaRPr lang="en-US" sz="1400" dirty="0">
              <a:latin typeface="+mn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8209" y="1838988"/>
            <a:ext cx="4188016" cy="4188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6310829"/>
            <a:ext cx="67769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“No Flash Photography of This Exhibit Case Please!”  Leo Reynolds  http://www.flickr.com/photos/lwr/12906579/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Don’t Have to Leave the Desktop Behind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With an all-encompassing design approach and an intelligent implementation, your mobile web app is just a web app that works like a charm on mobile.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/>
              <a:t>Your potential audience just jumped from tens to hundreds of millions (or billions, depending on how global your audience is and how well you handle older versions of IE.) </a:t>
            </a:r>
          </a:p>
          <a:p>
            <a:pPr>
              <a:buNone/>
            </a:pPr>
            <a:r>
              <a:rPr lang="en-US" sz="1800" dirty="0" smtClean="0"/>
              <a:t>This is also very powerful if you’ve got a limited set of browsers/devices to target on an Intranet. 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Yes, There are Tools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73844"/>
            <a:ext cx="3699941" cy="902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57141" y="2711661"/>
            <a:ext cx="4039881" cy="16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428662"/>
            <a:ext cx="2944178" cy="193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4000" dirty="0" smtClean="0">
                <a:solidFill>
                  <a:schemeClr val="tx1"/>
                </a:solidFill>
              </a:rPr>
              <a:t>12+ years HTML/CSS/JavaScript. Focused on those technologies since 1999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4000" dirty="0" smtClean="0">
                <a:solidFill>
                  <a:schemeClr val="tx1"/>
                </a:solidFill>
              </a:rPr>
              <a:t>Interface Architect at Isobar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</a:rPr>
              <a:t>I work with cool companies- Adidas, Philips, Harvard, Gillette, Compete, Museum of Science Boston, State Street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tx1"/>
                </a:solidFill>
              </a:rPr>
              <a:t>Twitter: @</a:t>
            </a:r>
            <a:r>
              <a:rPr lang="en-US" dirty="0" err="1" smtClean="0">
                <a:solidFill>
                  <a:schemeClr val="tx1"/>
                </a:solidFill>
              </a:rPr>
              <a:t>robreact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Blog: </a:t>
            </a:r>
            <a:r>
              <a:rPr lang="en-US" dirty="0" smtClean="0">
                <a:solidFill>
                  <a:schemeClr val="tx1"/>
                </a:solidFill>
                <a:hlinkClick r:id="rId3"/>
              </a:rPr>
              <a:t>htmlcssjavascript.com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They’re Here to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i="1" dirty="0" err="1" smtClean="0"/>
              <a:t>jQuery</a:t>
            </a:r>
            <a:r>
              <a:rPr lang="en-US" i="1" dirty="0" smtClean="0"/>
              <a:t> Mobile</a:t>
            </a:r>
            <a:endParaRPr lang="en-US" dirty="0" smtClean="0"/>
          </a:p>
          <a:p>
            <a:pPr lvl="0"/>
            <a:r>
              <a:rPr lang="en-US" i="1" dirty="0" smtClean="0"/>
              <a:t>Dojo Mobile</a:t>
            </a:r>
            <a:br>
              <a:rPr lang="en-US" i="1" dirty="0" smtClean="0"/>
            </a:br>
            <a:r>
              <a:rPr lang="en-US" sz="1400" dirty="0" smtClean="0"/>
              <a:t>mobile focused versions of popular JS libraries</a:t>
            </a:r>
          </a:p>
          <a:p>
            <a:pPr lvl="0"/>
            <a:r>
              <a:rPr lang="en-US" i="1" dirty="0" err="1" smtClean="0"/>
              <a:t>Sencha</a:t>
            </a:r>
            <a:r>
              <a:rPr lang="en-US" i="1" dirty="0" smtClean="0"/>
              <a:t> Touch</a:t>
            </a:r>
            <a:br>
              <a:rPr lang="en-US" i="1" dirty="0" smtClean="0"/>
            </a:br>
            <a:r>
              <a:rPr lang="en-US" i="1" dirty="0" smtClean="0"/>
              <a:t> </a:t>
            </a:r>
            <a:r>
              <a:rPr lang="en-US" sz="1400" dirty="0" smtClean="0"/>
              <a:t>Mobile specific Model-View-Controller (MVC) platform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Perfect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have full access to the device and device APIs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Webkit</a:t>
            </a:r>
            <a:r>
              <a:rPr lang="en-US" dirty="0" smtClean="0"/>
              <a:t>” doesn’t always what you think it means (and that’s ignoring any other mobile browser.) That means lots of testing if you’re going for broad support.</a:t>
            </a:r>
          </a:p>
          <a:p>
            <a:r>
              <a:rPr lang="en-US" sz="1800" dirty="0" smtClean="0"/>
              <a:t>No app store</a:t>
            </a: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it’s Still Pretty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…and it’s only going to get better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9906" y="3397570"/>
            <a:ext cx="5014792" cy="250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projects\robreact\work-files\developerworks\an atlas of web standards\HTML5_Logo_5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6777" y="2155054"/>
            <a:ext cx="3971109" cy="39711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HTML5?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3844"/>
            <a:ext cx="6234157" cy="3852319"/>
          </a:xfrm>
        </p:spPr>
        <p:txBody>
          <a:bodyPr/>
          <a:lstStyle/>
          <a:p>
            <a:r>
              <a:rPr lang="en-US" dirty="0" smtClean="0"/>
              <a:t>"HTML5 is anything you want it to be as long as it's new and cool.“ – Peter Paul Koch</a:t>
            </a:r>
            <a:endParaRPr lang="en-US" dirty="0"/>
          </a:p>
        </p:txBody>
      </p:sp>
      <p:pic>
        <p:nvPicPr>
          <p:cNvPr id="1026" name="Picture 2" descr="C:\projects\robreact\work-files\developerworks\an atlas of web standards\HTML5_Logo_5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0751" y="2273844"/>
            <a:ext cx="2713249" cy="271324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52530" y="5487095"/>
            <a:ext cx="7034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http://www.quirksmode.org/blog/archives/2010/01/html5_means_wha.html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 smtClean="0">
                <a:latin typeface="+mn-lt"/>
              </a:rPr>
              <a:t>HTML5</a:t>
            </a:r>
          </a:p>
          <a:p>
            <a:pPr lvl="1"/>
            <a:r>
              <a:rPr lang="en-US" sz="3400" dirty="0" smtClean="0">
                <a:latin typeface="+mn-lt"/>
              </a:rPr>
              <a:t>New Semantic elements </a:t>
            </a:r>
          </a:p>
          <a:p>
            <a:pPr lvl="1"/>
            <a:r>
              <a:rPr lang="en-US" sz="3400" dirty="0" smtClean="0">
                <a:latin typeface="+mn-lt"/>
              </a:rPr>
              <a:t>Video and audio</a:t>
            </a:r>
          </a:p>
          <a:p>
            <a:pPr lvl="1"/>
            <a:r>
              <a:rPr lang="en-US" sz="3400" dirty="0" smtClean="0">
                <a:latin typeface="+mn-lt"/>
              </a:rPr>
              <a:t>Form elements and input types</a:t>
            </a:r>
          </a:p>
          <a:p>
            <a:pPr lvl="1"/>
            <a:r>
              <a:rPr lang="en-US" sz="3400" dirty="0" smtClean="0">
                <a:latin typeface="+mn-lt"/>
              </a:rPr>
              <a:t>Offline Web Applications</a:t>
            </a:r>
          </a:p>
          <a:p>
            <a:r>
              <a:rPr lang="en-US" sz="3400" dirty="0" smtClean="0">
                <a:latin typeface="+mn-lt"/>
              </a:rPr>
              <a:t>Related Technologies</a:t>
            </a:r>
          </a:p>
          <a:p>
            <a:pPr lvl="1"/>
            <a:r>
              <a:rPr lang="en-US" sz="3400" dirty="0" smtClean="0">
                <a:latin typeface="+mn-lt"/>
              </a:rPr>
              <a:t>SVG</a:t>
            </a:r>
          </a:p>
          <a:p>
            <a:pPr lvl="1"/>
            <a:r>
              <a:rPr lang="en-US" sz="3400" dirty="0" smtClean="0">
                <a:latin typeface="+mn-lt"/>
              </a:rPr>
              <a:t>Canvas</a:t>
            </a:r>
          </a:p>
          <a:p>
            <a:pPr lvl="1"/>
            <a:r>
              <a:rPr lang="en-US" sz="3400" dirty="0" err="1" smtClean="0">
                <a:latin typeface="+mn-lt"/>
              </a:rPr>
              <a:t>Geolocation</a:t>
            </a:r>
            <a:endParaRPr lang="en-US" sz="3400" dirty="0" smtClean="0">
              <a:latin typeface="+mn-lt"/>
            </a:endParaRPr>
          </a:p>
          <a:p>
            <a:pPr lvl="1"/>
            <a:r>
              <a:rPr lang="en-US" sz="3400" dirty="0" smtClean="0">
                <a:latin typeface="+mn-lt"/>
              </a:rPr>
              <a:t>Web 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sz="3400" dirty="0" err="1" smtClean="0">
                <a:latin typeface="+mn-lt"/>
              </a:rPr>
              <a:t>WebSocket</a:t>
            </a:r>
            <a:endParaRPr lang="en-US" sz="3400" dirty="0" smtClean="0">
              <a:latin typeface="+mn-lt"/>
            </a:endParaRPr>
          </a:p>
          <a:p>
            <a:pPr lvl="1"/>
            <a:r>
              <a:rPr lang="en-US" sz="3400" dirty="0" err="1" smtClean="0">
                <a:latin typeface="+mn-lt"/>
              </a:rPr>
              <a:t>WebGL</a:t>
            </a:r>
            <a:endParaRPr lang="en-US" sz="3400" dirty="0" smtClean="0">
              <a:latin typeface="+mn-lt"/>
            </a:endParaRPr>
          </a:p>
          <a:p>
            <a:r>
              <a:rPr lang="en-US" sz="3400" dirty="0" err="1" smtClean="0">
                <a:latin typeface="+mn-lt"/>
              </a:rPr>
              <a:t>EcmaScript</a:t>
            </a:r>
            <a:r>
              <a:rPr lang="en-US" sz="3400" dirty="0" smtClean="0">
                <a:latin typeface="+mn-lt"/>
              </a:rPr>
              <a:t>, 5</a:t>
            </a:r>
            <a:r>
              <a:rPr lang="en-US" sz="3400" baseline="30000" dirty="0" smtClean="0">
                <a:latin typeface="+mn-lt"/>
              </a:rPr>
              <a:t>th</a:t>
            </a:r>
            <a:r>
              <a:rPr lang="en-US" sz="3400" dirty="0" smtClean="0">
                <a:latin typeface="+mn-lt"/>
              </a:rPr>
              <a:t> Edition  (ES5)</a:t>
            </a:r>
          </a:p>
          <a:p>
            <a:r>
              <a:rPr lang="en-US" sz="3400" dirty="0" smtClean="0">
                <a:latin typeface="+mn-lt"/>
              </a:rPr>
              <a:t>CSS3</a:t>
            </a:r>
          </a:p>
          <a:p>
            <a:pPr lvl="1"/>
            <a:r>
              <a:rPr lang="en-US" sz="3400" dirty="0" smtClean="0">
                <a:latin typeface="+mn-lt"/>
              </a:rPr>
              <a:t>2D Transforms </a:t>
            </a:r>
          </a:p>
          <a:p>
            <a:pPr lvl="1"/>
            <a:r>
              <a:rPr lang="en-US" sz="3400" dirty="0" smtClean="0">
                <a:latin typeface="+mn-lt"/>
              </a:rPr>
              <a:t>3D Transforms</a:t>
            </a:r>
          </a:p>
          <a:p>
            <a:pPr lvl="1"/>
            <a:r>
              <a:rPr lang="en-US" sz="3400" dirty="0" smtClean="0">
                <a:latin typeface="+mn-lt"/>
              </a:rPr>
              <a:t>CSS Animations </a:t>
            </a:r>
          </a:p>
          <a:p>
            <a:pPr lvl="1"/>
            <a:r>
              <a:rPr lang="en-US" sz="3400" dirty="0" smtClean="0">
                <a:latin typeface="+mn-lt"/>
              </a:rPr>
              <a:t>CSS Transitions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900" dirty="0" smtClean="0">
                <a:latin typeface="+mn-lt"/>
              </a:rPr>
              <a:t>For a full rundown on these technologies see my article </a:t>
            </a:r>
            <a:r>
              <a:rPr lang="en-US" sz="1900" b="1" dirty="0" smtClean="0">
                <a:latin typeface="+mn-lt"/>
                <a:hlinkClick r:id="rId3"/>
              </a:rPr>
              <a:t>HTML5, CSS3, and related technologies</a:t>
            </a:r>
            <a:endParaRPr lang="en-US" sz="1900" b="1" dirty="0" smtClean="0">
              <a:latin typeface="+mn-lt"/>
            </a:endParaRPr>
          </a:p>
          <a:p>
            <a:pPr>
              <a:buNone/>
            </a:pPr>
            <a:r>
              <a:rPr lang="en-US" sz="1900" dirty="0" smtClean="0">
                <a:latin typeface="+mn-lt"/>
              </a:rPr>
              <a:t> (</a:t>
            </a:r>
            <a:r>
              <a:rPr lang="en-US" sz="1900" dirty="0" smtClean="0">
                <a:latin typeface="+mn-lt"/>
                <a:hlinkClick r:id="rId3"/>
              </a:rPr>
              <a:t>http://www.ibm.com/developerworks/web/library/wa-webstandards/index.html</a:t>
            </a:r>
            <a:r>
              <a:rPr lang="en-US" sz="1900" dirty="0" smtClean="0">
                <a:latin typeface="+mn-lt"/>
              </a:rPr>
              <a:t>)</a:t>
            </a:r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It All Up</a:t>
            </a:r>
            <a:endParaRPr lang="en-US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09750" y="2365668"/>
            <a:ext cx="55245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That </a:t>
            </a:r>
            <a:r>
              <a:rPr lang="en-US" i="1" dirty="0" smtClean="0"/>
              <a:t>Really</a:t>
            </a:r>
            <a:r>
              <a:rPr lang="en-US" dirty="0" smtClean="0"/>
              <a:t>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better tools for developing and deploying rich, interactive applications over the web.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457201" y="3376310"/>
            <a:ext cx="3200402" cy="644127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Front End Engineers Are Really Happy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788196" y="2299092"/>
            <a:ext cx="47625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788196" y="5461392"/>
            <a:ext cx="47625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/>
              <a:t>Group Shot! From </a:t>
            </a:r>
            <a:r>
              <a:rPr lang="en-US" sz="900" dirty="0" err="1" smtClean="0"/>
              <a:t>kurafire</a:t>
            </a:r>
            <a:r>
              <a:rPr lang="en-US" sz="900" dirty="0" smtClean="0"/>
              <a:t> http://www.flickr.com/photos/kurafire/4112642903/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06779" y="3494768"/>
            <a:ext cx="3150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Happy Front End Engineers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6608</TotalTime>
  <Words>1042</Words>
  <Application>Microsoft Office PowerPoint</Application>
  <PresentationFormat>On-screen Show (4:3)</PresentationFormat>
  <Paragraphs>135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HTML5 and Mobile Web Application Development</vt:lpstr>
      <vt:lpstr>Bio</vt:lpstr>
      <vt:lpstr>What is HTML5?</vt:lpstr>
      <vt:lpstr>What is HTML5?</vt:lpstr>
      <vt:lpstr>The Web Platform</vt:lpstr>
      <vt:lpstr>The Web Platform</vt:lpstr>
      <vt:lpstr>Add It All Up</vt:lpstr>
      <vt:lpstr>What Does That Really Mean</vt:lpstr>
      <vt:lpstr>Front End Engineers Are Really Happy</vt:lpstr>
      <vt:lpstr>On the Desktop It’s Not Quite “The Future” Yet</vt:lpstr>
      <vt:lpstr>Although We Can (and do) Make it Work</vt:lpstr>
      <vt:lpstr>And I Should Point Out…</vt:lpstr>
      <vt:lpstr>BUT, Still: ~50%</vt:lpstr>
      <vt:lpstr>Mobile is a Different Story</vt:lpstr>
      <vt:lpstr>(In case you were wondering)  This Will Have a Really Good Browser</vt:lpstr>
      <vt:lpstr>No Wonder We’re Excited</vt:lpstr>
      <vt:lpstr>Also, for better or worse</vt:lpstr>
      <vt:lpstr>We Don’t Have to Leave the Desktop Behind</vt:lpstr>
      <vt:lpstr>Yes, There are Tools</vt:lpstr>
      <vt:lpstr>They’re Here to Help</vt:lpstr>
      <vt:lpstr>It’s Not Perfect</vt:lpstr>
      <vt:lpstr>But it’s Still Pretty Good</vt:lpstr>
    </vt:vector>
  </TitlesOfParts>
  <Company>CMP MEDIA LLC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CMP Media LLC</dc:creator>
  <cp:lastModifiedBy>Rob Larsen</cp:lastModifiedBy>
  <cp:revision>186</cp:revision>
  <dcterms:created xsi:type="dcterms:W3CDTF">2011-03-30T21:07:46Z</dcterms:created>
  <dcterms:modified xsi:type="dcterms:W3CDTF">2011-11-01T03:15:03Z</dcterms:modified>
</cp:coreProperties>
</file>